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p:regular r:id="rId27"/>
      <p:bold r:id="rId28"/>
      <p:italic r:id="rId29"/>
      <p:boldItalic r:id="rId30"/>
    </p:embeddedFont>
    <p:embeddedFont>
      <p:font typeface="Merriweather"/>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regular.fntdata"/><Relationship Id="rId30" Type="http://schemas.openxmlformats.org/officeDocument/2006/relationships/font" Target="fonts/Roboto-boldItalic.fntdata"/><Relationship Id="rId11" Type="http://schemas.openxmlformats.org/officeDocument/2006/relationships/slide" Target="slides/slide6.xml"/><Relationship Id="rId33" Type="http://schemas.openxmlformats.org/officeDocument/2006/relationships/font" Target="fonts/Merriweather-italic.fntdata"/><Relationship Id="rId10" Type="http://schemas.openxmlformats.org/officeDocument/2006/relationships/slide" Target="slides/slide5.xml"/><Relationship Id="rId32" Type="http://schemas.openxmlformats.org/officeDocument/2006/relationships/font" Target="fonts/Merriweather-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Merriweather-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80095e072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80095e072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580095e072_2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80095e072_2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80095e072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80095e072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80095e072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80095e072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80095e072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80095e072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80095e072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80095e072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580095e072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80095e07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580095e072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80095e072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80095e072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80095e072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580095e072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580095e072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580095e07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80095e07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Google Shape;188;g580095e072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580095e072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580095e072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580095e072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580095e07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80095e07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580095e07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580095e07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580095e072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580095e072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80095e07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80095e07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580095e072_2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80095e072_2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580095e07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80095e07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580095e072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580095e072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1600"/>
              </a:spcBef>
              <a:spcAft>
                <a:spcPts val="0"/>
              </a:spcAft>
              <a:buClr>
                <a:schemeClr val="accent2"/>
              </a:buClr>
              <a:buSzPts val="1100"/>
              <a:buChar char="○"/>
              <a:defRPr>
                <a:solidFill>
                  <a:schemeClr val="accent2"/>
                </a:solidFill>
              </a:defRPr>
            </a:lvl2pPr>
            <a:lvl3pPr indent="-298450" lvl="2" marL="1371600">
              <a:spcBef>
                <a:spcPts val="1600"/>
              </a:spcBef>
              <a:spcAft>
                <a:spcPts val="0"/>
              </a:spcAft>
              <a:buClr>
                <a:schemeClr val="accent2"/>
              </a:buClr>
              <a:buSzPts val="1100"/>
              <a:buChar char="■"/>
              <a:defRPr>
                <a:solidFill>
                  <a:schemeClr val="accent2"/>
                </a:solidFill>
              </a:defRPr>
            </a:lvl3pPr>
            <a:lvl4pPr indent="-298450" lvl="3" marL="1828800">
              <a:spcBef>
                <a:spcPts val="1600"/>
              </a:spcBef>
              <a:spcAft>
                <a:spcPts val="0"/>
              </a:spcAft>
              <a:buClr>
                <a:schemeClr val="accent2"/>
              </a:buClr>
              <a:buSzPts val="1100"/>
              <a:buChar char="●"/>
              <a:defRPr>
                <a:solidFill>
                  <a:schemeClr val="accent2"/>
                </a:solidFill>
              </a:defRPr>
            </a:lvl4pPr>
            <a:lvl5pPr indent="-298450" lvl="4" marL="2286000">
              <a:spcBef>
                <a:spcPts val="1600"/>
              </a:spcBef>
              <a:spcAft>
                <a:spcPts val="0"/>
              </a:spcAft>
              <a:buClr>
                <a:schemeClr val="accent2"/>
              </a:buClr>
              <a:buSzPts val="1100"/>
              <a:buChar char="○"/>
              <a:defRPr>
                <a:solidFill>
                  <a:schemeClr val="accent2"/>
                </a:solidFill>
              </a:defRPr>
            </a:lvl5pPr>
            <a:lvl6pPr indent="-298450" lvl="5" marL="2743200">
              <a:spcBef>
                <a:spcPts val="1600"/>
              </a:spcBef>
              <a:spcAft>
                <a:spcPts val="0"/>
              </a:spcAft>
              <a:buClr>
                <a:schemeClr val="accent2"/>
              </a:buClr>
              <a:buSzPts val="1100"/>
              <a:buChar char="■"/>
              <a:defRPr>
                <a:solidFill>
                  <a:schemeClr val="accent2"/>
                </a:solidFill>
              </a:defRPr>
            </a:lvl6pPr>
            <a:lvl7pPr indent="-298450" lvl="6" marL="3200400">
              <a:spcBef>
                <a:spcPts val="1600"/>
              </a:spcBef>
              <a:spcAft>
                <a:spcPts val="0"/>
              </a:spcAft>
              <a:buClr>
                <a:schemeClr val="accent2"/>
              </a:buClr>
              <a:buSzPts val="1100"/>
              <a:buChar char="●"/>
              <a:defRPr>
                <a:solidFill>
                  <a:schemeClr val="accent2"/>
                </a:solidFill>
              </a:defRPr>
            </a:lvl7pPr>
            <a:lvl8pPr indent="-298450" lvl="7" marL="3657600">
              <a:spcBef>
                <a:spcPts val="1600"/>
              </a:spcBef>
              <a:spcAft>
                <a:spcPts val="0"/>
              </a:spcAft>
              <a:buClr>
                <a:schemeClr val="accent2"/>
              </a:buClr>
              <a:buSzPts val="1100"/>
              <a:buChar char="○"/>
              <a:defRPr>
                <a:solidFill>
                  <a:schemeClr val="accent2"/>
                </a:solidFill>
              </a:defRPr>
            </a:lvl8pPr>
            <a:lvl9pPr indent="-298450" lvl="8" marL="411480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s://engineering.purdue.edu/~biehl/MultiSpec/index.html"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s://qgis.org/en/site/forusers/download.html" TargetMode="External"/><Relationship Id="rId4" Type="http://schemas.openxmlformats.org/officeDocument/2006/relationships/image" Target="../media/image1.png"/><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s://cerser-gaia.github.io/"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2000">
                <a:solidFill>
                  <a:srgbClr val="000000"/>
                </a:solidFill>
                <a:highlight>
                  <a:srgbClr val="FFFFFF"/>
                </a:highlight>
                <a:latin typeface="Times New Roman"/>
                <a:ea typeface="Times New Roman"/>
                <a:cs typeface="Times New Roman"/>
                <a:sym typeface="Times New Roman"/>
              </a:rPr>
              <a:t>Developing an</a:t>
            </a:r>
            <a:r>
              <a:rPr lang="en" sz="2000">
                <a:solidFill>
                  <a:srgbClr val="000000"/>
                </a:solidFill>
                <a:highlight>
                  <a:srgbClr val="FFFFFF"/>
                </a:highlight>
                <a:latin typeface="Times New Roman"/>
                <a:ea typeface="Times New Roman"/>
                <a:cs typeface="Times New Roman"/>
                <a:sym typeface="Times New Roman"/>
              </a:rPr>
              <a:t> Educational Web Application for Student Training in Geographical Information Systems (GIS) </a:t>
            </a:r>
            <a:endParaRPr/>
          </a:p>
        </p:txBody>
      </p:sp>
      <p:sp>
        <p:nvSpPr>
          <p:cNvPr id="65" name="Google Shape;65;p13"/>
          <p:cNvSpPr txBox="1"/>
          <p:nvPr>
            <p:ph idx="1" type="subTitle"/>
          </p:nvPr>
        </p:nvSpPr>
        <p:spPr>
          <a:xfrm>
            <a:off x="311700" y="1878545"/>
            <a:ext cx="4242600" cy="11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Times New Roman"/>
                <a:ea typeface="Times New Roman"/>
                <a:cs typeface="Times New Roman"/>
                <a:sym typeface="Times New Roman"/>
              </a:rPr>
              <a:t>2019</a:t>
            </a:r>
            <a:endParaRPr>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rgbClr val="000000"/>
                </a:solidFill>
                <a:latin typeface="Times New Roman"/>
                <a:ea typeface="Times New Roman"/>
                <a:cs typeface="Times New Roman"/>
                <a:sym typeface="Times New Roman"/>
              </a:rPr>
              <a:t>Disaiah Bennett, Edsel Norwood, Derek Morris Jr.</a:t>
            </a:r>
            <a:endParaRPr>
              <a:solidFill>
                <a:srgbClr val="000000"/>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rgbClr val="000000"/>
                </a:solidFill>
                <a:latin typeface="Times New Roman"/>
                <a:ea typeface="Times New Roman"/>
                <a:cs typeface="Times New Roman"/>
                <a:sym typeface="Times New Roman"/>
              </a:rPr>
              <a:t>Elizabeth City State University</a:t>
            </a:r>
            <a:endParaRPr>
              <a:solidFill>
                <a:srgbClr val="000000"/>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Code contd.</a:t>
            </a:r>
            <a:endParaRPr/>
          </a:p>
        </p:txBody>
      </p:sp>
      <p:sp>
        <p:nvSpPr>
          <p:cNvPr id="123" name="Google Shape;123;p22"/>
          <p:cNvSpPr txBox="1"/>
          <p:nvPr/>
        </p:nvSpPr>
        <p:spPr>
          <a:xfrm>
            <a:off x="312350" y="1478500"/>
            <a:ext cx="3248400" cy="3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The following is code </a:t>
            </a:r>
            <a:r>
              <a:rPr lang="en">
                <a:latin typeface="Times New Roman"/>
                <a:ea typeface="Times New Roman"/>
                <a:cs typeface="Times New Roman"/>
                <a:sym typeface="Times New Roman"/>
              </a:rPr>
              <a:t>pertaining</a:t>
            </a:r>
            <a:r>
              <a:rPr lang="en">
                <a:latin typeface="Times New Roman"/>
                <a:ea typeface="Times New Roman"/>
                <a:cs typeface="Times New Roman"/>
                <a:sym typeface="Times New Roman"/>
              </a:rPr>
              <a:t> to one of the QGIS tutorials.</a:t>
            </a:r>
            <a:endParaRPr>
              <a:latin typeface="Times New Roman"/>
              <a:ea typeface="Times New Roman"/>
              <a:cs typeface="Times New Roman"/>
              <a:sym typeface="Times New Roman"/>
            </a:endParaRPr>
          </a:p>
        </p:txBody>
      </p:sp>
      <p:pic>
        <p:nvPicPr>
          <p:cNvPr id="124" name="Google Shape;124;p22"/>
          <p:cNvPicPr preferRelativeResize="0"/>
          <p:nvPr/>
        </p:nvPicPr>
        <p:blipFill>
          <a:blip r:embed="rId3">
            <a:alphaModFix/>
          </a:blip>
          <a:stretch>
            <a:fillRect/>
          </a:stretch>
        </p:blipFill>
        <p:spPr>
          <a:xfrm>
            <a:off x="3800276" y="1659850"/>
            <a:ext cx="5032048" cy="3177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Multispec</a:t>
            </a:r>
            <a:endParaRPr/>
          </a:p>
        </p:txBody>
      </p:sp>
      <p:sp>
        <p:nvSpPr>
          <p:cNvPr id="130" name="Google Shape;130;p23"/>
          <p:cNvSpPr txBox="1"/>
          <p:nvPr/>
        </p:nvSpPr>
        <p:spPr>
          <a:xfrm>
            <a:off x="312350" y="1478500"/>
            <a:ext cx="5497500" cy="35400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latin typeface="Times New Roman"/>
                <a:ea typeface="Times New Roman"/>
                <a:cs typeface="Times New Roman"/>
                <a:sym typeface="Times New Roman"/>
              </a:rPr>
              <a:t>MultiSpec is a processing system for analyzing and interacting with Earth observational multispectral image data. Developed by Purdue Research Foundation, the overall objective is to act as an aid to export the results of research and devise good methods for analyzing such hyperspectral image data.</a:t>
            </a:r>
            <a:endParaRPr>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a:latin typeface="Times New Roman"/>
              <a:ea typeface="Times New Roman"/>
              <a:cs typeface="Times New Roman"/>
              <a:sym typeface="Times New Roman"/>
            </a:endParaRPr>
          </a:p>
          <a:p>
            <a:pPr indent="0" lvl="0" marL="0" rtl="0" algn="l">
              <a:lnSpc>
                <a:spcPct val="150000"/>
              </a:lnSpc>
              <a:spcBef>
                <a:spcPts val="0"/>
              </a:spcBef>
              <a:spcAft>
                <a:spcPts val="0"/>
              </a:spcAft>
              <a:buNone/>
            </a:pPr>
            <a:r>
              <a:t/>
            </a:r>
            <a:endParaRPr>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a:latin typeface="Times New Roman"/>
                <a:ea typeface="Times New Roman"/>
                <a:cs typeface="Times New Roman"/>
                <a:sym typeface="Times New Roman"/>
              </a:rPr>
              <a:t>Download: </a:t>
            </a:r>
            <a:r>
              <a:rPr lang="en" u="sng">
                <a:solidFill>
                  <a:schemeClr val="hlink"/>
                </a:solidFill>
                <a:latin typeface="Times New Roman"/>
                <a:ea typeface="Times New Roman"/>
                <a:cs typeface="Times New Roman"/>
                <a:sym typeface="Times New Roman"/>
                <a:hlinkClick r:id="rId3"/>
              </a:rPr>
              <a:t>https://engineering.purdue.edu/~biehl/MultiSpec/index.html</a:t>
            </a:r>
            <a:endParaRPr>
              <a:latin typeface="Times New Roman"/>
              <a:ea typeface="Times New Roman"/>
              <a:cs typeface="Times New Roman"/>
              <a:sym typeface="Times New Roman"/>
            </a:endParaRPr>
          </a:p>
        </p:txBody>
      </p:sp>
      <p:pic>
        <p:nvPicPr>
          <p:cNvPr id="131" name="Google Shape;131;p23"/>
          <p:cNvPicPr preferRelativeResize="0"/>
          <p:nvPr/>
        </p:nvPicPr>
        <p:blipFill>
          <a:blip r:embed="rId4">
            <a:alphaModFix/>
          </a:blip>
          <a:stretch>
            <a:fillRect/>
          </a:stretch>
        </p:blipFill>
        <p:spPr>
          <a:xfrm>
            <a:off x="5882625" y="1969925"/>
            <a:ext cx="2557149" cy="25571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Multispec contd.</a:t>
            </a:r>
            <a:endParaRPr/>
          </a:p>
          <a:p>
            <a:pPr indent="0" lvl="0" marL="0" rtl="0" algn="l">
              <a:spcBef>
                <a:spcPts val="0"/>
              </a:spcBef>
              <a:spcAft>
                <a:spcPts val="0"/>
              </a:spcAft>
              <a:buNone/>
            </a:pPr>
            <a:r>
              <a:t/>
            </a:r>
            <a:endParaRPr/>
          </a:p>
        </p:txBody>
      </p:sp>
      <p:sp>
        <p:nvSpPr>
          <p:cNvPr id="137" name="Google Shape;137;p24"/>
          <p:cNvSpPr txBox="1"/>
          <p:nvPr/>
        </p:nvSpPr>
        <p:spPr>
          <a:xfrm>
            <a:off x="312350" y="1478500"/>
            <a:ext cx="3248400" cy="3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Opening an image in MultiSpec is fairly simple, although MultiSpec only </a:t>
            </a:r>
            <a:r>
              <a:rPr lang="en">
                <a:latin typeface="Times New Roman"/>
                <a:ea typeface="Times New Roman"/>
                <a:cs typeface="Times New Roman"/>
                <a:sym typeface="Times New Roman"/>
              </a:rPr>
              <a:t>accepts</a:t>
            </a:r>
            <a:r>
              <a:rPr lang="en">
                <a:latin typeface="Times New Roman"/>
                <a:ea typeface="Times New Roman"/>
                <a:cs typeface="Times New Roman"/>
                <a:sym typeface="Times New Roman"/>
              </a:rPr>
              <a:t> images/files with a specific file extensions. Some of these extensions include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.img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.lan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.tif </a:t>
            </a:r>
            <a:endParaRPr>
              <a:latin typeface="Times New Roman"/>
              <a:ea typeface="Times New Roman"/>
              <a:cs typeface="Times New Roman"/>
              <a:sym typeface="Times New Roman"/>
            </a:endParaRPr>
          </a:p>
          <a:p>
            <a:pPr indent="-317500" lvl="0" marL="457200" rtl="0" algn="l">
              <a:spcBef>
                <a:spcPts val="0"/>
              </a:spcBef>
              <a:spcAft>
                <a:spcPts val="0"/>
              </a:spcAft>
              <a:buSzPts val="1400"/>
              <a:buFont typeface="Times New Roman"/>
              <a:buChar char="●"/>
            </a:pPr>
            <a:r>
              <a:rPr lang="en">
                <a:latin typeface="Times New Roman"/>
                <a:ea typeface="Times New Roman"/>
                <a:cs typeface="Times New Roman"/>
                <a:sym typeface="Times New Roman"/>
              </a:rPr>
              <a:t>.bil.</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Once an image has been opened, the user can run various processes to output </a:t>
            </a:r>
            <a:r>
              <a:rPr lang="en">
                <a:latin typeface="Times New Roman"/>
                <a:ea typeface="Times New Roman"/>
                <a:cs typeface="Times New Roman"/>
                <a:sym typeface="Times New Roman"/>
              </a:rPr>
              <a:t>various pieces of data.</a:t>
            </a:r>
            <a:endParaRPr>
              <a:latin typeface="Times New Roman"/>
              <a:ea typeface="Times New Roman"/>
              <a:cs typeface="Times New Roman"/>
              <a:sym typeface="Times New Roman"/>
            </a:endParaRPr>
          </a:p>
        </p:txBody>
      </p:sp>
      <p:pic>
        <p:nvPicPr>
          <p:cNvPr id="138" name="Google Shape;138;p24"/>
          <p:cNvPicPr preferRelativeResize="0"/>
          <p:nvPr/>
        </p:nvPicPr>
        <p:blipFill>
          <a:blip r:embed="rId3">
            <a:alphaModFix/>
          </a:blip>
          <a:stretch>
            <a:fillRect/>
          </a:stretch>
        </p:blipFill>
        <p:spPr>
          <a:xfrm>
            <a:off x="3713150" y="1579525"/>
            <a:ext cx="5278452" cy="33379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Multispec contd.</a:t>
            </a:r>
            <a:endParaRPr/>
          </a:p>
        </p:txBody>
      </p:sp>
      <p:sp>
        <p:nvSpPr>
          <p:cNvPr id="144" name="Google Shape;144;p25"/>
          <p:cNvSpPr txBox="1"/>
          <p:nvPr/>
        </p:nvSpPr>
        <p:spPr>
          <a:xfrm>
            <a:off x="312350" y="1478500"/>
            <a:ext cx="3248400" cy="3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One of the processes a user can run is the </a:t>
            </a:r>
            <a:r>
              <a:rPr b="1" lang="en">
                <a:latin typeface="Times New Roman"/>
                <a:ea typeface="Times New Roman"/>
                <a:cs typeface="Times New Roman"/>
                <a:sym typeface="Times New Roman"/>
              </a:rPr>
              <a:t>List Data </a:t>
            </a:r>
            <a:r>
              <a:rPr lang="en">
                <a:latin typeface="Times New Roman"/>
                <a:ea typeface="Times New Roman"/>
                <a:cs typeface="Times New Roman"/>
                <a:sym typeface="Times New Roman"/>
              </a:rPr>
              <a:t>process. This will list the classification results of the specified areas in tabular form on a per field, per class, or groups of classes basis. </a:t>
            </a:r>
            <a:endParaRPr>
              <a:latin typeface="Times New Roman"/>
              <a:ea typeface="Times New Roman"/>
              <a:cs typeface="Times New Roman"/>
              <a:sym typeface="Times New Roman"/>
            </a:endParaRPr>
          </a:p>
        </p:txBody>
      </p:sp>
      <p:pic>
        <p:nvPicPr>
          <p:cNvPr id="145" name="Google Shape;145;p25"/>
          <p:cNvPicPr preferRelativeResize="0"/>
          <p:nvPr/>
        </p:nvPicPr>
        <p:blipFill>
          <a:blip r:embed="rId3">
            <a:alphaModFix/>
          </a:blip>
          <a:stretch>
            <a:fillRect/>
          </a:stretch>
        </p:blipFill>
        <p:spPr>
          <a:xfrm>
            <a:off x="3765200" y="1586025"/>
            <a:ext cx="5278450" cy="332494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600">
                <a:latin typeface="Times New Roman"/>
                <a:ea typeface="Times New Roman"/>
                <a:cs typeface="Times New Roman"/>
                <a:sym typeface="Times New Roman"/>
              </a:rPr>
              <a:t>Quantum Geographic Information System (QGIS)</a:t>
            </a:r>
            <a:endParaRPr sz="2600">
              <a:latin typeface="Times New Roman"/>
              <a:ea typeface="Times New Roman"/>
              <a:cs typeface="Times New Roman"/>
              <a:sym typeface="Times New Roman"/>
            </a:endParaRPr>
          </a:p>
        </p:txBody>
      </p:sp>
      <p:sp>
        <p:nvSpPr>
          <p:cNvPr id="151" name="Google Shape;151;p26"/>
          <p:cNvSpPr txBox="1"/>
          <p:nvPr/>
        </p:nvSpPr>
        <p:spPr>
          <a:xfrm>
            <a:off x="311725" y="1585575"/>
            <a:ext cx="4551900" cy="230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222222"/>
                </a:solidFill>
                <a:highlight>
                  <a:srgbClr val="FFFFFF"/>
                </a:highlight>
                <a:latin typeface="Times New Roman"/>
                <a:ea typeface="Times New Roman"/>
                <a:cs typeface="Times New Roman"/>
                <a:sym typeface="Times New Roman"/>
              </a:rPr>
              <a:t>QGIS is a free and open-source cross-platform desktop geographic information system application that supports viewing, editing, and analysis of geospatial data.</a:t>
            </a:r>
            <a:endParaRPr>
              <a:solidFill>
                <a:srgbClr val="222222"/>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222222"/>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222222"/>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222222"/>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222222"/>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222222"/>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222222"/>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222222"/>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rgbClr val="222222"/>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None/>
            </a:pPr>
            <a:r>
              <a:rPr lang="en" sz="1200">
                <a:solidFill>
                  <a:srgbClr val="222222"/>
                </a:solidFill>
                <a:highlight>
                  <a:srgbClr val="FFFFFF"/>
                </a:highlight>
                <a:latin typeface="Times New Roman"/>
                <a:ea typeface="Times New Roman"/>
                <a:cs typeface="Times New Roman"/>
                <a:sym typeface="Times New Roman"/>
              </a:rPr>
              <a:t>Download: </a:t>
            </a:r>
            <a:r>
              <a:rPr lang="en" sz="1200" u="sng">
                <a:solidFill>
                  <a:schemeClr val="hlink"/>
                </a:solidFill>
                <a:highlight>
                  <a:srgbClr val="FFFFFF"/>
                </a:highlight>
                <a:latin typeface="Times New Roman"/>
                <a:ea typeface="Times New Roman"/>
                <a:cs typeface="Times New Roman"/>
                <a:sym typeface="Times New Roman"/>
                <a:hlinkClick r:id="rId3"/>
              </a:rPr>
              <a:t>https://qgis.org/en/site/forusers/download.html</a:t>
            </a:r>
            <a:r>
              <a:rPr lang="en" sz="1200">
                <a:solidFill>
                  <a:srgbClr val="222222"/>
                </a:solidFill>
                <a:highlight>
                  <a:srgbClr val="FFFFFF"/>
                </a:highlight>
                <a:latin typeface="Times New Roman"/>
                <a:ea typeface="Times New Roman"/>
                <a:cs typeface="Times New Roman"/>
                <a:sym typeface="Times New Roman"/>
              </a:rPr>
              <a:t> </a:t>
            </a:r>
            <a:endParaRPr sz="1200">
              <a:solidFill>
                <a:srgbClr val="222222"/>
              </a:solidFill>
              <a:highlight>
                <a:srgbClr val="FFFFFF"/>
              </a:highlight>
              <a:latin typeface="Times New Roman"/>
              <a:ea typeface="Times New Roman"/>
              <a:cs typeface="Times New Roman"/>
              <a:sym typeface="Times New Roman"/>
            </a:endParaRPr>
          </a:p>
        </p:txBody>
      </p:sp>
      <p:pic>
        <p:nvPicPr>
          <p:cNvPr id="152" name="Google Shape;152;p26"/>
          <p:cNvPicPr preferRelativeResize="0"/>
          <p:nvPr/>
        </p:nvPicPr>
        <p:blipFill>
          <a:blip r:embed="rId4">
            <a:alphaModFix/>
          </a:blip>
          <a:stretch>
            <a:fillRect/>
          </a:stretch>
        </p:blipFill>
        <p:spPr>
          <a:xfrm>
            <a:off x="7438945" y="335593"/>
            <a:ext cx="1041150" cy="954375"/>
          </a:xfrm>
          <a:prstGeom prst="rect">
            <a:avLst/>
          </a:prstGeom>
          <a:noFill/>
          <a:ln>
            <a:noFill/>
          </a:ln>
        </p:spPr>
      </p:pic>
      <p:pic>
        <p:nvPicPr>
          <p:cNvPr id="153" name="Google Shape;153;p26"/>
          <p:cNvPicPr preferRelativeResize="0"/>
          <p:nvPr/>
        </p:nvPicPr>
        <p:blipFill>
          <a:blip r:embed="rId5">
            <a:alphaModFix/>
          </a:blip>
          <a:stretch>
            <a:fillRect/>
          </a:stretch>
        </p:blipFill>
        <p:spPr>
          <a:xfrm>
            <a:off x="5094926" y="1539237"/>
            <a:ext cx="3994426" cy="23972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7"/>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QGIS </a:t>
            </a:r>
            <a:r>
              <a:rPr lang="en">
                <a:latin typeface="Times New Roman"/>
                <a:ea typeface="Times New Roman"/>
                <a:cs typeface="Times New Roman"/>
                <a:sym typeface="Times New Roman"/>
              </a:rPr>
              <a:t>contd.</a:t>
            </a:r>
            <a:endParaRPr>
              <a:latin typeface="Times New Roman"/>
              <a:ea typeface="Times New Roman"/>
              <a:cs typeface="Times New Roman"/>
              <a:sym typeface="Times New Roman"/>
            </a:endParaRPr>
          </a:p>
        </p:txBody>
      </p:sp>
      <p:pic>
        <p:nvPicPr>
          <p:cNvPr id="159" name="Google Shape;159;p27"/>
          <p:cNvPicPr preferRelativeResize="0"/>
          <p:nvPr/>
        </p:nvPicPr>
        <p:blipFill>
          <a:blip r:embed="rId3">
            <a:alphaModFix/>
          </a:blip>
          <a:stretch>
            <a:fillRect/>
          </a:stretch>
        </p:blipFill>
        <p:spPr>
          <a:xfrm>
            <a:off x="210150" y="1609300"/>
            <a:ext cx="5618551" cy="3089751"/>
          </a:xfrm>
          <a:prstGeom prst="rect">
            <a:avLst/>
          </a:prstGeom>
          <a:noFill/>
          <a:ln>
            <a:noFill/>
          </a:ln>
        </p:spPr>
      </p:pic>
      <p:sp>
        <p:nvSpPr>
          <p:cNvPr id="160" name="Google Shape;160;p27"/>
          <p:cNvSpPr txBox="1"/>
          <p:nvPr/>
        </p:nvSpPr>
        <p:spPr>
          <a:xfrm>
            <a:off x="6039025" y="1609300"/>
            <a:ext cx="2793300" cy="224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QGIS allows data to be imported and placed within a map. The data can be read from a .qgs file, which is the standard file format utilized by QGIS.</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Once the data has been processed by the software, the user can zoom into any area on the map and move around the plotted datasets.</a:t>
            </a:r>
            <a:endParaRPr>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HTML</a:t>
            </a:r>
            <a:endParaRPr/>
          </a:p>
        </p:txBody>
      </p:sp>
      <p:sp>
        <p:nvSpPr>
          <p:cNvPr id="166" name="Google Shape;166;p28"/>
          <p:cNvSpPr txBox="1"/>
          <p:nvPr/>
        </p:nvSpPr>
        <p:spPr>
          <a:xfrm>
            <a:off x="291525" y="1457675"/>
            <a:ext cx="4206300" cy="3435900"/>
          </a:xfrm>
          <a:prstGeom prst="rect">
            <a:avLst/>
          </a:prstGeom>
          <a:noFill/>
          <a:ln>
            <a:noFill/>
          </a:ln>
        </p:spPr>
        <p:txBody>
          <a:bodyPr anchorCtr="0" anchor="t" bIns="91425" lIns="91425" spcFirstLastPara="1" rIns="91425" wrap="square" tIns="91425">
            <a:noAutofit/>
          </a:bodyPr>
          <a:lstStyle/>
          <a:p>
            <a:pPr indent="457200" lvl="0" marL="0" rtl="0" algn="l">
              <a:lnSpc>
                <a:spcPct val="150000"/>
              </a:lnSpc>
              <a:spcBef>
                <a:spcPts val="0"/>
              </a:spcBef>
              <a:spcAft>
                <a:spcPts val="0"/>
              </a:spcAft>
              <a:buNone/>
            </a:pPr>
            <a:r>
              <a:rPr lang="en">
                <a:latin typeface="Times New Roman"/>
                <a:ea typeface="Times New Roman"/>
                <a:cs typeface="Times New Roman"/>
                <a:sym typeface="Times New Roman"/>
              </a:rPr>
              <a:t>Hypertext Markup Language (HTML) is the framework for labeling content documents to achieve font, color, graphic and hyperlink effects on Internet pages. HTML is used to make website pages. The Web browsers can read HTML records and create them into visible or audible web pages. The browsers do not show the HTML labels and scripts, but utilize them to interpret the substance of the page.</a:t>
            </a:r>
            <a:endParaRPr>
              <a:latin typeface="Roboto"/>
              <a:ea typeface="Roboto"/>
              <a:cs typeface="Roboto"/>
              <a:sym typeface="Roboto"/>
            </a:endParaRPr>
          </a:p>
        </p:txBody>
      </p:sp>
      <p:pic>
        <p:nvPicPr>
          <p:cNvPr id="167" name="Google Shape;167;p28"/>
          <p:cNvPicPr preferRelativeResize="0"/>
          <p:nvPr/>
        </p:nvPicPr>
        <p:blipFill>
          <a:blip r:embed="rId3">
            <a:alphaModFix/>
          </a:blip>
          <a:stretch>
            <a:fillRect/>
          </a:stretch>
        </p:blipFill>
        <p:spPr>
          <a:xfrm>
            <a:off x="5309925" y="1570336"/>
            <a:ext cx="3210549" cy="32105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JavaScript</a:t>
            </a:r>
            <a:endParaRPr/>
          </a:p>
        </p:txBody>
      </p:sp>
      <p:sp>
        <p:nvSpPr>
          <p:cNvPr id="173" name="Google Shape;173;p29"/>
          <p:cNvSpPr txBox="1"/>
          <p:nvPr/>
        </p:nvSpPr>
        <p:spPr>
          <a:xfrm>
            <a:off x="291525" y="1457675"/>
            <a:ext cx="4050300" cy="3435900"/>
          </a:xfrm>
          <a:prstGeom prst="rect">
            <a:avLst/>
          </a:prstGeom>
          <a:noFill/>
          <a:ln>
            <a:noFill/>
          </a:ln>
        </p:spPr>
        <p:txBody>
          <a:bodyPr anchorCtr="0" anchor="t" bIns="91425" lIns="91425" spcFirstLastPara="1" rIns="91425" wrap="square" tIns="91425">
            <a:noAutofit/>
          </a:bodyPr>
          <a:lstStyle/>
          <a:p>
            <a:pPr indent="457200" lvl="0" marL="0" rtl="0" algn="l">
              <a:lnSpc>
                <a:spcPct val="150000"/>
              </a:lnSpc>
              <a:spcBef>
                <a:spcPts val="0"/>
              </a:spcBef>
              <a:spcAft>
                <a:spcPts val="0"/>
              </a:spcAft>
              <a:buNone/>
            </a:pPr>
            <a:r>
              <a:rPr lang="en">
                <a:latin typeface="Times New Roman"/>
                <a:ea typeface="Times New Roman"/>
                <a:cs typeface="Times New Roman"/>
                <a:sym typeface="Times New Roman"/>
              </a:rPr>
              <a:t>JavaScript is a cross-platform scripting program that provides web pages with interactivity on most browsers. It was originally developed under the name LiveScript by Netscape. JavaScript is an object-oriented language with detailed scripting codes. As with other programming languages, JavaScript has certain key concepts and phrases that control the interaction with the web page. </a:t>
            </a:r>
            <a:endParaRPr>
              <a:latin typeface="Roboto"/>
              <a:ea typeface="Roboto"/>
              <a:cs typeface="Roboto"/>
              <a:sym typeface="Roboto"/>
            </a:endParaRPr>
          </a:p>
        </p:txBody>
      </p:sp>
      <p:pic>
        <p:nvPicPr>
          <p:cNvPr id="174" name="Google Shape;174;p29"/>
          <p:cNvPicPr preferRelativeResize="0"/>
          <p:nvPr/>
        </p:nvPicPr>
        <p:blipFill>
          <a:blip r:embed="rId3">
            <a:alphaModFix/>
          </a:blip>
          <a:stretch>
            <a:fillRect/>
          </a:stretch>
        </p:blipFill>
        <p:spPr>
          <a:xfrm>
            <a:off x="5403800" y="1945158"/>
            <a:ext cx="2460924" cy="24609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Website</a:t>
            </a:r>
            <a:endParaRPr/>
          </a:p>
        </p:txBody>
      </p:sp>
      <p:sp>
        <p:nvSpPr>
          <p:cNvPr id="180" name="Google Shape;180;p30"/>
          <p:cNvSpPr txBox="1"/>
          <p:nvPr/>
        </p:nvSpPr>
        <p:spPr>
          <a:xfrm>
            <a:off x="83300" y="2290625"/>
            <a:ext cx="8749500" cy="92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400" u="sng">
                <a:solidFill>
                  <a:schemeClr val="hlink"/>
                </a:solidFill>
                <a:latin typeface="Roboto"/>
                <a:ea typeface="Roboto"/>
                <a:cs typeface="Roboto"/>
                <a:sym typeface="Roboto"/>
                <a:hlinkClick r:id="rId3"/>
              </a:rPr>
              <a:t>https://cerser-gaia.github.io/</a:t>
            </a:r>
            <a:endParaRPr sz="2400">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3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Future Work</a:t>
            </a:r>
            <a:endParaRPr/>
          </a:p>
        </p:txBody>
      </p:sp>
      <p:sp>
        <p:nvSpPr>
          <p:cNvPr id="186" name="Google Shape;186;p31"/>
          <p:cNvSpPr txBox="1"/>
          <p:nvPr/>
        </p:nvSpPr>
        <p:spPr>
          <a:xfrm>
            <a:off x="358725" y="1609250"/>
            <a:ext cx="8386200" cy="3242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Roboto"/>
              <a:buChar char="●"/>
            </a:pPr>
            <a:r>
              <a:rPr lang="en">
                <a:latin typeface="Roboto"/>
                <a:ea typeface="Roboto"/>
                <a:cs typeface="Roboto"/>
                <a:sym typeface="Roboto"/>
              </a:rPr>
              <a:t>Survey</a:t>
            </a:r>
            <a:endParaRPr>
              <a:latin typeface="Roboto"/>
              <a:ea typeface="Roboto"/>
              <a:cs typeface="Roboto"/>
              <a:sym typeface="Roboto"/>
            </a:endParaRPr>
          </a:p>
          <a:p>
            <a:pPr indent="-317500" lvl="1" marL="914400" rtl="0" algn="l">
              <a:spcBef>
                <a:spcPts val="0"/>
              </a:spcBef>
              <a:spcAft>
                <a:spcPts val="0"/>
              </a:spcAft>
              <a:buSzPts val="1400"/>
              <a:buFont typeface="Roboto"/>
              <a:buChar char="○"/>
            </a:pPr>
            <a:r>
              <a:rPr lang="en">
                <a:latin typeface="Roboto"/>
                <a:ea typeface="Roboto"/>
                <a:cs typeface="Roboto"/>
                <a:sym typeface="Roboto"/>
              </a:rPr>
              <a:t>Gain resulting data from teachers and students about the website </a:t>
            </a:r>
            <a:r>
              <a:rPr lang="en">
                <a:latin typeface="Roboto"/>
                <a:ea typeface="Roboto"/>
                <a:cs typeface="Roboto"/>
                <a:sym typeface="Roboto"/>
              </a:rPr>
              <a:t>efficiency</a:t>
            </a:r>
            <a:r>
              <a:rPr lang="en">
                <a:latin typeface="Roboto"/>
                <a:ea typeface="Roboto"/>
                <a:cs typeface="Roboto"/>
                <a:sym typeface="Roboto"/>
              </a:rPr>
              <a:t>.</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Implementing a challenge system</a:t>
            </a:r>
            <a:endParaRPr>
              <a:latin typeface="Roboto"/>
              <a:ea typeface="Roboto"/>
              <a:cs typeface="Roboto"/>
              <a:sym typeface="Roboto"/>
            </a:endParaRPr>
          </a:p>
          <a:p>
            <a:pPr indent="-317500" lvl="1" marL="914400" rtl="0" algn="l">
              <a:spcBef>
                <a:spcPts val="0"/>
              </a:spcBef>
              <a:spcAft>
                <a:spcPts val="0"/>
              </a:spcAft>
              <a:buSzPts val="1400"/>
              <a:buFont typeface="Roboto"/>
              <a:buChar char="○"/>
            </a:pPr>
            <a:r>
              <a:rPr lang="en">
                <a:latin typeface="Roboto"/>
                <a:ea typeface="Roboto"/>
                <a:cs typeface="Roboto"/>
                <a:sym typeface="Roboto"/>
              </a:rPr>
              <a:t>Based upon the completion of the tutorials, the students will receive a online certificate.</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Constructing a user database (SQL)</a:t>
            </a:r>
            <a:endParaRPr>
              <a:latin typeface="Roboto"/>
              <a:ea typeface="Roboto"/>
              <a:cs typeface="Roboto"/>
              <a:sym typeface="Roboto"/>
            </a:endParaRPr>
          </a:p>
          <a:p>
            <a:pPr indent="-317500" lvl="1" marL="914400" rtl="0" algn="l">
              <a:spcBef>
                <a:spcPts val="0"/>
              </a:spcBef>
              <a:spcAft>
                <a:spcPts val="0"/>
              </a:spcAft>
              <a:buSzPts val="1400"/>
              <a:buFont typeface="Roboto"/>
              <a:buChar char="○"/>
            </a:pPr>
            <a:r>
              <a:rPr lang="en">
                <a:latin typeface="Roboto"/>
                <a:ea typeface="Roboto"/>
                <a:cs typeface="Roboto"/>
                <a:sym typeface="Roboto"/>
              </a:rPr>
              <a:t>Store the user’s data when implementing the challenge system.</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 Phone Application </a:t>
            </a:r>
            <a:endParaRPr>
              <a:latin typeface="Roboto"/>
              <a:ea typeface="Roboto"/>
              <a:cs typeface="Roboto"/>
              <a:sym typeface="Roboto"/>
            </a:endParaRPr>
          </a:p>
          <a:p>
            <a:pPr indent="-317500" lvl="1" marL="914400" rtl="0" algn="l">
              <a:spcBef>
                <a:spcPts val="0"/>
              </a:spcBef>
              <a:spcAft>
                <a:spcPts val="0"/>
              </a:spcAft>
              <a:buSzPts val="1400"/>
              <a:buFont typeface="Roboto"/>
              <a:buChar char="○"/>
            </a:pPr>
            <a:r>
              <a:rPr lang="en">
                <a:latin typeface="Roboto"/>
                <a:ea typeface="Roboto"/>
                <a:cs typeface="Roboto"/>
                <a:sym typeface="Roboto"/>
              </a:rPr>
              <a:t>Making the website more </a:t>
            </a:r>
            <a:r>
              <a:rPr lang="en">
                <a:latin typeface="Roboto"/>
                <a:ea typeface="Roboto"/>
                <a:cs typeface="Roboto"/>
                <a:sym typeface="Roboto"/>
              </a:rPr>
              <a:t>compatible</a:t>
            </a:r>
            <a:r>
              <a:rPr lang="en">
                <a:latin typeface="Roboto"/>
                <a:ea typeface="Roboto"/>
                <a:cs typeface="Roboto"/>
                <a:sym typeface="Roboto"/>
              </a:rPr>
              <a:t> with </a:t>
            </a:r>
            <a:r>
              <a:rPr lang="en">
                <a:latin typeface="Roboto"/>
                <a:ea typeface="Roboto"/>
                <a:cs typeface="Roboto"/>
                <a:sym typeface="Roboto"/>
              </a:rPr>
              <a:t>different</a:t>
            </a:r>
            <a:r>
              <a:rPr lang="en">
                <a:latin typeface="Roboto"/>
                <a:ea typeface="Roboto"/>
                <a:cs typeface="Roboto"/>
                <a:sym typeface="Roboto"/>
              </a:rPr>
              <a:t> device platforms.</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 </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Maintaining</a:t>
            </a:r>
            <a:r>
              <a:rPr lang="en">
                <a:latin typeface="Roboto"/>
                <a:ea typeface="Roboto"/>
                <a:cs typeface="Roboto"/>
                <a:sym typeface="Roboto"/>
              </a:rPr>
              <a:t> the website </a:t>
            </a:r>
            <a:endParaRPr>
              <a:latin typeface="Roboto"/>
              <a:ea typeface="Roboto"/>
              <a:cs typeface="Roboto"/>
              <a:sym typeface="Roboto"/>
            </a:endParaRPr>
          </a:p>
          <a:p>
            <a:pPr indent="-317500" lvl="1" marL="914400" rtl="0" algn="l">
              <a:spcBef>
                <a:spcPts val="0"/>
              </a:spcBef>
              <a:spcAft>
                <a:spcPts val="0"/>
              </a:spcAft>
              <a:buSzPts val="1400"/>
              <a:buFont typeface="Roboto"/>
              <a:buChar char="○"/>
            </a:pPr>
            <a:r>
              <a:rPr lang="en">
                <a:latin typeface="Roboto"/>
                <a:ea typeface="Roboto"/>
                <a:cs typeface="Roboto"/>
                <a:sym typeface="Roboto"/>
              </a:rPr>
              <a:t>Tutorial updates, and security optimization.</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Abstract</a:t>
            </a:r>
            <a:endParaRPr/>
          </a:p>
        </p:txBody>
      </p:sp>
      <p:sp>
        <p:nvSpPr>
          <p:cNvPr id="71" name="Google Shape;71;p14"/>
          <p:cNvSpPr txBox="1"/>
          <p:nvPr/>
        </p:nvSpPr>
        <p:spPr>
          <a:xfrm>
            <a:off x="312350" y="1478500"/>
            <a:ext cx="8520600" cy="3540000"/>
          </a:xfrm>
          <a:prstGeom prst="rect">
            <a:avLst/>
          </a:prstGeom>
          <a:noFill/>
          <a:ln>
            <a:noFill/>
          </a:ln>
        </p:spPr>
        <p:txBody>
          <a:bodyPr anchorCtr="0" anchor="t" bIns="91425" lIns="91425" spcFirstLastPara="1" rIns="91425" wrap="square" tIns="91425">
            <a:noAutofit/>
          </a:bodyPr>
          <a:lstStyle/>
          <a:p>
            <a:pPr indent="457200" lvl="0" marL="0" rtl="0" algn="l">
              <a:lnSpc>
                <a:spcPct val="150000"/>
              </a:lnSpc>
              <a:spcBef>
                <a:spcPts val="0"/>
              </a:spcBef>
              <a:spcAft>
                <a:spcPts val="0"/>
              </a:spcAft>
              <a:buNone/>
            </a:pPr>
            <a:r>
              <a:rPr lang="en">
                <a:latin typeface="Times New Roman"/>
                <a:ea typeface="Times New Roman"/>
                <a:cs typeface="Times New Roman"/>
                <a:sym typeface="Times New Roman"/>
              </a:rPr>
              <a:t>Geographic Information Systems (GIS) and Remote Sensing is an industry with a high workforce demand and even higher environmental importance. There are many programs </a:t>
            </a:r>
            <a:r>
              <a:rPr lang="en">
                <a:latin typeface="Times New Roman"/>
                <a:ea typeface="Times New Roman"/>
                <a:cs typeface="Times New Roman"/>
                <a:sym typeface="Times New Roman"/>
              </a:rPr>
              <a:t>in</a:t>
            </a:r>
            <a:r>
              <a:rPr lang="en">
                <a:latin typeface="Times New Roman"/>
                <a:ea typeface="Times New Roman"/>
                <a:cs typeface="Times New Roman"/>
                <a:sym typeface="Times New Roman"/>
              </a:rPr>
              <a:t> </a:t>
            </a:r>
            <a:r>
              <a:rPr lang="en">
                <a:latin typeface="Times New Roman"/>
                <a:ea typeface="Times New Roman"/>
                <a:cs typeface="Times New Roman"/>
                <a:sym typeface="Times New Roman"/>
              </a:rPr>
              <a:t>which </a:t>
            </a:r>
            <a:r>
              <a:rPr lang="en">
                <a:latin typeface="Times New Roman"/>
                <a:ea typeface="Times New Roman"/>
                <a:cs typeface="Times New Roman"/>
                <a:sym typeface="Times New Roman"/>
              </a:rPr>
              <a:t>young adults </a:t>
            </a:r>
            <a:r>
              <a:rPr lang="en">
                <a:latin typeface="Times New Roman"/>
                <a:ea typeface="Times New Roman"/>
                <a:cs typeface="Times New Roman"/>
                <a:sym typeface="Times New Roman"/>
              </a:rPr>
              <a:t>are introduced to classes/careers that, otherwise may not come into contact with</a:t>
            </a:r>
            <a:r>
              <a:rPr lang="en">
                <a:latin typeface="Times New Roman"/>
                <a:ea typeface="Times New Roman"/>
                <a:cs typeface="Times New Roman"/>
                <a:sym typeface="Times New Roman"/>
              </a:rPr>
              <a:t>. It’s these types of programs that expose young adults to the open possibilities and career paths that lay ahead of them, and in doing so these young adults are given a chance to discover their passions, and plan the rest of their academic careers accordingly. It was for this reason that we felt that the training modules within the GAIA Crossroads textbook needed to be updated to take a more modern approach.</a:t>
            </a:r>
            <a:endParaRPr>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0" name="Shape 190"/>
        <p:cNvGrpSpPr/>
        <p:nvPr/>
      </p:nvGrpSpPr>
      <p:grpSpPr>
        <a:xfrm>
          <a:off x="0" y="0"/>
          <a:ext cx="0" cy="0"/>
          <a:chOff x="0" y="0"/>
          <a:chExt cx="0" cy="0"/>
        </a:xfrm>
      </p:grpSpPr>
      <p:sp>
        <p:nvSpPr>
          <p:cNvPr id="191" name="Google Shape;191;p32"/>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a:t>
            </a:r>
            <a:endParaRPr/>
          </a:p>
        </p:txBody>
      </p:sp>
      <p:sp>
        <p:nvSpPr>
          <p:cNvPr id="192" name="Google Shape;192;p32"/>
          <p:cNvSpPr txBox="1"/>
          <p:nvPr/>
        </p:nvSpPr>
        <p:spPr>
          <a:xfrm>
            <a:off x="312350" y="1478500"/>
            <a:ext cx="8520600" cy="3540000"/>
          </a:xfrm>
          <a:prstGeom prst="rect">
            <a:avLst/>
          </a:prstGeom>
          <a:noFill/>
          <a:ln>
            <a:noFill/>
          </a:ln>
        </p:spPr>
        <p:txBody>
          <a:bodyPr anchorCtr="0" anchor="t" bIns="91425" lIns="91425" spcFirstLastPara="1" rIns="91425" wrap="square" tIns="91425">
            <a:noAutofit/>
          </a:bodyPr>
          <a:lstStyle/>
          <a:p>
            <a:pPr indent="-279400" lvl="0" marL="571500" rtl="0" algn="l">
              <a:spcBef>
                <a:spcPts val="0"/>
              </a:spcBef>
              <a:spcAft>
                <a:spcPts val="0"/>
              </a:spcAft>
              <a:buNone/>
            </a:pPr>
            <a:r>
              <a:rPr lang="en" sz="1200">
                <a:latin typeface="Times New Roman"/>
                <a:ea typeface="Times New Roman"/>
                <a:cs typeface="Times New Roman"/>
                <a:sym typeface="Times New Roman"/>
              </a:rPr>
              <a:t>[1]M. Altaweel, "Teaching GIS in Elementary School", </a:t>
            </a:r>
            <a:r>
              <a:rPr i="1" lang="en" sz="1200">
                <a:latin typeface="Times New Roman"/>
                <a:ea typeface="Times New Roman"/>
                <a:cs typeface="Times New Roman"/>
                <a:sym typeface="Times New Roman"/>
              </a:rPr>
              <a:t>GIS Lounge</a:t>
            </a:r>
            <a:r>
              <a:rPr lang="en" sz="1200">
                <a:latin typeface="Times New Roman"/>
                <a:ea typeface="Times New Roman"/>
                <a:cs typeface="Times New Roman"/>
                <a:sym typeface="Times New Roman"/>
              </a:rPr>
              <a:t>, 2019. [Online]. Available: https://www.gislounge.com/teaching-gis-elementary-school/.</a:t>
            </a:r>
            <a:endParaRPr sz="1200">
              <a:latin typeface="Times New Roman"/>
              <a:ea typeface="Times New Roman"/>
              <a:cs typeface="Times New Roman"/>
              <a:sym typeface="Times New Roman"/>
            </a:endParaRPr>
          </a:p>
          <a:p>
            <a:pPr indent="-279400" lvl="0" marL="571500" rtl="0" algn="l">
              <a:spcBef>
                <a:spcPts val="900"/>
              </a:spcBef>
              <a:spcAft>
                <a:spcPts val="0"/>
              </a:spcAft>
              <a:buNone/>
            </a:pPr>
            <a:r>
              <a:rPr lang="en" sz="1200">
                <a:latin typeface="Times New Roman"/>
                <a:ea typeface="Times New Roman"/>
                <a:cs typeface="Times New Roman"/>
                <a:sym typeface="Times New Roman"/>
              </a:rPr>
              <a:t>[2]</a:t>
            </a:r>
            <a:r>
              <a:rPr i="1" lang="en" sz="1200">
                <a:latin typeface="Times New Roman"/>
                <a:ea typeface="Times New Roman"/>
                <a:cs typeface="Times New Roman"/>
                <a:sym typeface="Times New Roman"/>
              </a:rPr>
              <a:t>Esri.com</a:t>
            </a:r>
            <a:r>
              <a:rPr lang="en" sz="1200">
                <a:latin typeface="Times New Roman"/>
                <a:ea typeface="Times New Roman"/>
                <a:cs typeface="Times New Roman"/>
                <a:sym typeface="Times New Roman"/>
              </a:rPr>
              <a:t>, 2019. [Online]. Available: https://www.esri.com/library/ebooks/advancing-stem-education-with-gis.pdf.</a:t>
            </a:r>
            <a:endParaRPr sz="1200">
              <a:latin typeface="Times New Roman"/>
              <a:ea typeface="Times New Roman"/>
              <a:cs typeface="Times New Roman"/>
              <a:sym typeface="Times New Roman"/>
            </a:endParaRPr>
          </a:p>
          <a:p>
            <a:pPr indent="-279400" lvl="0" marL="571500" rtl="0" algn="l">
              <a:spcBef>
                <a:spcPts val="900"/>
              </a:spcBef>
              <a:spcAft>
                <a:spcPts val="0"/>
              </a:spcAft>
              <a:buNone/>
            </a:pPr>
            <a:r>
              <a:rPr lang="en" sz="1200">
                <a:latin typeface="Times New Roman"/>
                <a:ea typeface="Times New Roman"/>
                <a:cs typeface="Times New Roman"/>
                <a:sym typeface="Times New Roman"/>
              </a:rPr>
              <a:t>[3]"Inspire: Linking graduate students with K12 teachers to address remote sensing educational needs - IEEE Conference Publication", </a:t>
            </a:r>
            <a:r>
              <a:rPr i="1" lang="en" sz="1200">
                <a:latin typeface="Times New Roman"/>
                <a:ea typeface="Times New Roman"/>
                <a:cs typeface="Times New Roman"/>
                <a:sym typeface="Times New Roman"/>
              </a:rPr>
              <a:t>Ieeexplore.ieee.org</a:t>
            </a:r>
            <a:r>
              <a:rPr lang="en" sz="1200">
                <a:latin typeface="Times New Roman"/>
                <a:ea typeface="Times New Roman"/>
                <a:cs typeface="Times New Roman"/>
                <a:sym typeface="Times New Roman"/>
              </a:rPr>
              <a:t>, 2019. [Online]. Available: https://ieeexplore.ieee.org/document/6945948?tp=&amp;arnumber=6945948&amp;queryText%3Dms%20karen%20warrington=v.</a:t>
            </a:r>
            <a:endParaRPr sz="1200">
              <a:latin typeface="Times New Roman"/>
              <a:ea typeface="Times New Roman"/>
              <a:cs typeface="Times New Roman"/>
              <a:sym typeface="Times New Roman"/>
            </a:endParaRPr>
          </a:p>
          <a:p>
            <a:pPr indent="-279400" lvl="0" marL="571500" rtl="0" algn="l">
              <a:spcBef>
                <a:spcPts val="900"/>
              </a:spcBef>
              <a:spcAft>
                <a:spcPts val="0"/>
              </a:spcAft>
              <a:buNone/>
            </a:pPr>
            <a:r>
              <a:rPr lang="en" sz="1200">
                <a:latin typeface="Times New Roman"/>
                <a:ea typeface="Times New Roman"/>
                <a:cs typeface="Times New Roman"/>
                <a:sym typeface="Times New Roman"/>
              </a:rPr>
              <a:t>[4]D. Butler and S. Bednarz, ""Mission Geography" and the use of satellite imagery in K-12 geographic education - A NASA - GENIP partnership", </a:t>
            </a:r>
            <a:r>
              <a:rPr i="1" lang="en" sz="1200">
                <a:latin typeface="Times New Roman"/>
                <a:ea typeface="Times New Roman"/>
                <a:cs typeface="Times New Roman"/>
                <a:sym typeface="Times New Roman"/>
              </a:rPr>
              <a:t>https://www.researchgate.net/</a:t>
            </a:r>
            <a:r>
              <a:rPr lang="en" sz="1200">
                <a:latin typeface="Times New Roman"/>
                <a:ea typeface="Times New Roman"/>
                <a:cs typeface="Times New Roman"/>
                <a:sym typeface="Times New Roman"/>
              </a:rPr>
              <a:t>, 2019. [Online]. Available: https://www.researchgate.net/publication/249044868_Mission_Geography_and_the_use_of_satellite_imagery_in_K-12_geographic_education_-_A_NASA_-_GENIP_partnership.</a:t>
            </a:r>
            <a:endParaRPr sz="1200">
              <a:latin typeface="Times New Roman"/>
              <a:ea typeface="Times New Roman"/>
              <a:cs typeface="Times New Roman"/>
              <a:sym typeface="Times New Roman"/>
            </a:endParaRPr>
          </a:p>
          <a:p>
            <a:pPr indent="-279400" lvl="0" marL="571500" rtl="0" algn="l">
              <a:spcBef>
                <a:spcPts val="900"/>
              </a:spcBef>
              <a:spcAft>
                <a:spcPts val="0"/>
              </a:spcAft>
              <a:buNone/>
            </a:pPr>
            <a:r>
              <a:rPr lang="en" sz="1200">
                <a:latin typeface="Times New Roman"/>
                <a:ea typeface="Times New Roman"/>
                <a:cs typeface="Times New Roman"/>
                <a:sym typeface="Times New Roman"/>
              </a:rPr>
              <a:t>[5]"ERIC - Education Resources Information Center", </a:t>
            </a:r>
            <a:r>
              <a:rPr i="1" lang="en" sz="1200">
                <a:latin typeface="Times New Roman"/>
                <a:ea typeface="Times New Roman"/>
                <a:cs typeface="Times New Roman"/>
                <a:sym typeface="Times New Roman"/>
              </a:rPr>
              <a:t>Eric.ed.gov</a:t>
            </a:r>
            <a:r>
              <a:rPr lang="en" sz="1200">
                <a:latin typeface="Times New Roman"/>
                <a:ea typeface="Times New Roman"/>
                <a:cs typeface="Times New Roman"/>
                <a:sym typeface="Times New Roman"/>
              </a:rPr>
              <a:t>, 2019. [Online]. Available: https://eric.ed.gov/?id=EJ1115876 -&gt; https://files.eric.ed.gov/fulltext/EJ1115876.pdf.</a:t>
            </a:r>
            <a:endParaRPr sz="1200">
              <a:latin typeface="Times New Roman"/>
              <a:ea typeface="Times New Roman"/>
              <a:cs typeface="Times New Roman"/>
              <a:sym typeface="Times New Roman"/>
            </a:endParaRPr>
          </a:p>
          <a:p>
            <a:pPr indent="-279400" lvl="0" marL="571500" rtl="0" algn="l">
              <a:spcBef>
                <a:spcPts val="900"/>
              </a:spcBef>
              <a:spcAft>
                <a:spcPts val="0"/>
              </a:spcAft>
              <a:buNone/>
            </a:pPr>
            <a:r>
              <a:rPr lang="en" sz="1200">
                <a:latin typeface="Times New Roman"/>
                <a:ea typeface="Times New Roman"/>
                <a:cs typeface="Times New Roman"/>
                <a:sym typeface="Times New Roman"/>
              </a:rPr>
              <a:t>[6]"GIS and Remote Sensing", </a:t>
            </a:r>
            <a:r>
              <a:rPr i="1" lang="en" sz="1200">
                <a:latin typeface="Times New Roman"/>
                <a:ea typeface="Times New Roman"/>
                <a:cs typeface="Times New Roman"/>
                <a:sym typeface="Times New Roman"/>
              </a:rPr>
              <a:t>GIS and Remote Sensing</a:t>
            </a:r>
            <a:r>
              <a:rPr lang="en" sz="1200">
                <a:latin typeface="Times New Roman"/>
                <a:ea typeface="Times New Roman"/>
                <a:cs typeface="Times New Roman"/>
                <a:sym typeface="Times New Roman"/>
              </a:rPr>
              <a:t>, 2019. [Online]. Available: https://serc.carleton.edu/NAGTWorkshops/gis/index.html.</a:t>
            </a:r>
            <a:endParaRPr sz="1200">
              <a:latin typeface="Times New Roman"/>
              <a:ea typeface="Times New Roman"/>
              <a:cs typeface="Times New Roman"/>
              <a:sym typeface="Times New Roman"/>
            </a:endParaRPr>
          </a:p>
          <a:p>
            <a:pPr indent="0" lvl="0" marL="292100" rtl="0" algn="l">
              <a:spcBef>
                <a:spcPts val="900"/>
              </a:spcBef>
              <a:spcAft>
                <a:spcPts val="900"/>
              </a:spcAft>
              <a:buNone/>
            </a:pPr>
            <a:r>
              <a:t/>
            </a:r>
            <a:endParaRPr>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33"/>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contd.</a:t>
            </a:r>
            <a:endParaRPr/>
          </a:p>
        </p:txBody>
      </p:sp>
      <p:sp>
        <p:nvSpPr>
          <p:cNvPr id="198" name="Google Shape;198;p33"/>
          <p:cNvSpPr txBox="1"/>
          <p:nvPr/>
        </p:nvSpPr>
        <p:spPr>
          <a:xfrm>
            <a:off x="301950" y="1468075"/>
            <a:ext cx="8520600" cy="3519300"/>
          </a:xfrm>
          <a:prstGeom prst="rect">
            <a:avLst/>
          </a:prstGeom>
          <a:noFill/>
          <a:ln>
            <a:noFill/>
          </a:ln>
        </p:spPr>
        <p:txBody>
          <a:bodyPr anchorCtr="0" anchor="t" bIns="91425" lIns="91425" spcFirstLastPara="1" rIns="91425" wrap="square" tIns="91425">
            <a:noAutofit/>
          </a:bodyPr>
          <a:lstStyle/>
          <a:p>
            <a:pPr indent="-279400" lvl="0" marL="571500" rtl="0" algn="l">
              <a:spcBef>
                <a:spcPts val="0"/>
              </a:spcBef>
              <a:spcAft>
                <a:spcPts val="0"/>
              </a:spcAft>
              <a:buNone/>
            </a:pPr>
            <a:r>
              <a:rPr lang="en" sz="1200">
                <a:latin typeface="Times New Roman"/>
                <a:ea typeface="Times New Roman"/>
                <a:cs typeface="Times New Roman"/>
                <a:sym typeface="Times New Roman"/>
              </a:rPr>
              <a:t>[7]</a:t>
            </a:r>
            <a:r>
              <a:rPr i="1" lang="en" sz="1200">
                <a:latin typeface="Times New Roman"/>
                <a:ea typeface="Times New Roman"/>
                <a:cs typeface="Times New Roman"/>
                <a:sym typeface="Times New Roman"/>
              </a:rPr>
              <a:t>Pdfs.semanticscholar.org</a:t>
            </a:r>
            <a:r>
              <a:rPr lang="en" sz="1200">
                <a:latin typeface="Times New Roman"/>
                <a:ea typeface="Times New Roman"/>
                <a:cs typeface="Times New Roman"/>
                <a:sym typeface="Times New Roman"/>
              </a:rPr>
              <a:t>, 2019. [Online]. Available: https://pdfs.semanticscholar.org/a691/303ad2d0f30ab92d819bd86e113ac5ab20b4.pdf.</a:t>
            </a:r>
            <a:endParaRPr sz="1200">
              <a:latin typeface="Times New Roman"/>
              <a:ea typeface="Times New Roman"/>
              <a:cs typeface="Times New Roman"/>
              <a:sym typeface="Times New Roman"/>
            </a:endParaRPr>
          </a:p>
          <a:p>
            <a:pPr indent="-279400" lvl="0" marL="571500" rtl="0" algn="l">
              <a:spcBef>
                <a:spcPts val="900"/>
              </a:spcBef>
              <a:spcAft>
                <a:spcPts val="0"/>
              </a:spcAft>
              <a:buNone/>
            </a:pPr>
            <a:r>
              <a:rPr lang="en" sz="1200">
                <a:latin typeface="Times New Roman"/>
                <a:ea typeface="Times New Roman"/>
                <a:cs typeface="Times New Roman"/>
                <a:sym typeface="Times New Roman"/>
              </a:rPr>
              <a:t>[8]"GIS Education | Mapping &amp; Spatial Analytics for Schools, Higher Education &amp; Lifelong Learning", </a:t>
            </a:r>
            <a:r>
              <a:rPr i="1" lang="en" sz="1200">
                <a:latin typeface="Times New Roman"/>
                <a:ea typeface="Times New Roman"/>
                <a:cs typeface="Times New Roman"/>
                <a:sym typeface="Times New Roman"/>
              </a:rPr>
              <a:t>Esri.com</a:t>
            </a:r>
            <a:r>
              <a:rPr lang="en" sz="1200">
                <a:latin typeface="Times New Roman"/>
                <a:ea typeface="Times New Roman"/>
                <a:cs typeface="Times New Roman"/>
                <a:sym typeface="Times New Roman"/>
              </a:rPr>
              <a:t>, 2019. [Online]. Available: https://www.esri.com/en-us/industries/education/overview.</a:t>
            </a:r>
            <a:endParaRPr sz="1200">
              <a:latin typeface="Times New Roman"/>
              <a:ea typeface="Times New Roman"/>
              <a:cs typeface="Times New Roman"/>
              <a:sym typeface="Times New Roman"/>
            </a:endParaRPr>
          </a:p>
          <a:p>
            <a:pPr indent="-279400" lvl="0" marL="571500" rtl="0" algn="l">
              <a:spcBef>
                <a:spcPts val="900"/>
              </a:spcBef>
              <a:spcAft>
                <a:spcPts val="0"/>
              </a:spcAft>
              <a:buNone/>
            </a:pPr>
            <a:r>
              <a:rPr lang="en" sz="1200">
                <a:latin typeface="Times New Roman"/>
                <a:ea typeface="Times New Roman"/>
                <a:cs typeface="Times New Roman"/>
                <a:sym typeface="Times New Roman"/>
              </a:rPr>
              <a:t>[9]"What is GIS? | Geographic Information System Mapping Technology", </a:t>
            </a:r>
            <a:r>
              <a:rPr i="1" lang="en" sz="1200">
                <a:latin typeface="Times New Roman"/>
                <a:ea typeface="Times New Roman"/>
                <a:cs typeface="Times New Roman"/>
                <a:sym typeface="Times New Roman"/>
              </a:rPr>
              <a:t>Esri.com</a:t>
            </a:r>
            <a:r>
              <a:rPr lang="en" sz="1200">
                <a:latin typeface="Times New Roman"/>
                <a:ea typeface="Times New Roman"/>
                <a:cs typeface="Times New Roman"/>
                <a:sym typeface="Times New Roman"/>
              </a:rPr>
              <a:t>, 2019. [Online]. Available: https://www.esri.com/en-us/what-is-gis/overview.</a:t>
            </a:r>
            <a:endParaRPr sz="1200">
              <a:latin typeface="Times New Roman"/>
              <a:ea typeface="Times New Roman"/>
              <a:cs typeface="Times New Roman"/>
              <a:sym typeface="Times New Roman"/>
            </a:endParaRPr>
          </a:p>
          <a:p>
            <a:pPr indent="-279400" lvl="0" marL="571500" rtl="0" algn="l">
              <a:spcBef>
                <a:spcPts val="900"/>
              </a:spcBef>
              <a:spcAft>
                <a:spcPts val="0"/>
              </a:spcAft>
              <a:buNone/>
            </a:pPr>
            <a:r>
              <a:rPr lang="en" sz="1200">
                <a:latin typeface="Times New Roman"/>
                <a:ea typeface="Times New Roman"/>
                <a:cs typeface="Times New Roman"/>
                <a:sym typeface="Times New Roman"/>
              </a:rPr>
              <a:t>[10]"Geographic Information Systems (GIS)", </a:t>
            </a:r>
            <a:r>
              <a:rPr i="1" lang="en" sz="1200">
                <a:latin typeface="Times New Roman"/>
                <a:ea typeface="Times New Roman"/>
                <a:cs typeface="Times New Roman"/>
                <a:sym typeface="Times New Roman"/>
              </a:rPr>
              <a:t>Cityofec.com</a:t>
            </a:r>
            <a:r>
              <a:rPr lang="en" sz="1200">
                <a:latin typeface="Times New Roman"/>
                <a:ea typeface="Times New Roman"/>
                <a:cs typeface="Times New Roman"/>
                <a:sym typeface="Times New Roman"/>
              </a:rPr>
              <a:t>, 2019. [Online]. Available: https://www.cityofec.com/?SEC=5C759CFE-FBC1-46B3-80CB-ABB26AD42D1A.</a:t>
            </a:r>
            <a:endParaRPr sz="1200">
              <a:latin typeface="Times New Roman"/>
              <a:ea typeface="Times New Roman"/>
              <a:cs typeface="Times New Roman"/>
              <a:sym typeface="Times New Roman"/>
            </a:endParaRPr>
          </a:p>
          <a:p>
            <a:pPr indent="-279400" lvl="0" marL="571500" rtl="0" algn="l">
              <a:spcBef>
                <a:spcPts val="900"/>
              </a:spcBef>
              <a:spcAft>
                <a:spcPts val="0"/>
              </a:spcAft>
              <a:buNone/>
            </a:pPr>
            <a:r>
              <a:rPr lang="en" sz="1200">
                <a:latin typeface="Times New Roman"/>
                <a:ea typeface="Times New Roman"/>
                <a:cs typeface="Times New Roman"/>
                <a:sym typeface="Times New Roman"/>
              </a:rPr>
              <a:t>[11]"SAGE Journals: Your gateway to world-class journal research", </a:t>
            </a:r>
            <a:r>
              <a:rPr i="1" lang="en" sz="1200">
                <a:latin typeface="Times New Roman"/>
                <a:ea typeface="Times New Roman"/>
                <a:cs typeface="Times New Roman"/>
                <a:sym typeface="Times New Roman"/>
              </a:rPr>
              <a:t>Journals.sagepub.com</a:t>
            </a:r>
            <a:r>
              <a:rPr lang="en" sz="1200">
                <a:latin typeface="Times New Roman"/>
                <a:ea typeface="Times New Roman"/>
                <a:cs typeface="Times New Roman"/>
                <a:sym typeface="Times New Roman"/>
              </a:rPr>
              <a:t>, 2019. [Online]. Available: https://journals.sagepub.com/doi/10.3102/0002831207308221.</a:t>
            </a:r>
            <a:endParaRPr sz="1200">
              <a:latin typeface="Times New Roman"/>
              <a:ea typeface="Times New Roman"/>
              <a:cs typeface="Times New Roman"/>
              <a:sym typeface="Times New Roman"/>
            </a:endParaRPr>
          </a:p>
          <a:p>
            <a:pPr indent="-279400" lvl="0" marL="571500" rtl="0" algn="l">
              <a:spcBef>
                <a:spcPts val="900"/>
              </a:spcBef>
              <a:spcAft>
                <a:spcPts val="0"/>
              </a:spcAft>
              <a:buNone/>
            </a:pPr>
            <a:r>
              <a:rPr lang="en" sz="1200">
                <a:latin typeface="Times New Roman"/>
                <a:ea typeface="Times New Roman"/>
                <a:cs typeface="Times New Roman"/>
                <a:sym typeface="Times New Roman"/>
              </a:rPr>
              <a:t>[12]“What Is Remote Sensing and What Is It Used for?”, USGS, 2019, [Online]. Available: https://www.usgs.gov/faqs/what-remote-sensing-and-what-it-used?qt-news_science_products=7#qt-news_science_products.</a:t>
            </a:r>
            <a:endParaRPr sz="1200">
              <a:latin typeface="Times New Roman"/>
              <a:ea typeface="Times New Roman"/>
              <a:cs typeface="Times New Roman"/>
              <a:sym typeface="Times New Roman"/>
            </a:endParaRPr>
          </a:p>
          <a:p>
            <a:pPr indent="-279400" lvl="0" marL="571500" rtl="0" algn="l">
              <a:spcBef>
                <a:spcPts val="900"/>
              </a:spcBef>
              <a:spcAft>
                <a:spcPts val="0"/>
              </a:spcAft>
              <a:buNone/>
            </a:pPr>
            <a:r>
              <a:rPr lang="en" sz="1200">
                <a:latin typeface="Times New Roman"/>
                <a:ea typeface="Times New Roman"/>
                <a:cs typeface="Times New Roman"/>
                <a:sym typeface="Times New Roman"/>
              </a:rPr>
              <a:t>[13]”Remote Sensing”, </a:t>
            </a:r>
            <a:r>
              <a:rPr i="1" lang="en" sz="1200">
                <a:latin typeface="Times New Roman"/>
                <a:ea typeface="Times New Roman"/>
                <a:cs typeface="Times New Roman"/>
                <a:sym typeface="Times New Roman"/>
              </a:rPr>
              <a:t>earthobservatory.nasa.gov, </a:t>
            </a:r>
            <a:r>
              <a:rPr lang="en" sz="1200">
                <a:latin typeface="Times New Roman"/>
                <a:ea typeface="Times New Roman"/>
                <a:cs typeface="Times New Roman"/>
                <a:sym typeface="Times New Roman"/>
              </a:rPr>
              <a:t>2019, [Online]. Available: https://earthobservatory.nasa.gov/features/RemoteSensing.</a:t>
            </a:r>
            <a:endParaRPr sz="1200">
              <a:latin typeface="Times New Roman"/>
              <a:ea typeface="Times New Roman"/>
              <a:cs typeface="Times New Roman"/>
              <a:sym typeface="Times New Roman"/>
            </a:endParaRPr>
          </a:p>
          <a:p>
            <a:pPr indent="0" lvl="0" marL="0" rtl="0" algn="l">
              <a:spcBef>
                <a:spcPts val="900"/>
              </a:spcBef>
              <a:spcAft>
                <a:spcPts val="0"/>
              </a:spcAft>
              <a:buNone/>
            </a:pPr>
            <a:r>
              <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GIS?</a:t>
            </a:r>
            <a:endParaRPr/>
          </a:p>
        </p:txBody>
      </p:sp>
      <p:sp>
        <p:nvSpPr>
          <p:cNvPr id="77" name="Google Shape;77;p15"/>
          <p:cNvSpPr txBox="1"/>
          <p:nvPr/>
        </p:nvSpPr>
        <p:spPr>
          <a:xfrm>
            <a:off x="312350" y="1478500"/>
            <a:ext cx="8520600" cy="3540000"/>
          </a:xfrm>
          <a:prstGeom prst="rect">
            <a:avLst/>
          </a:prstGeom>
          <a:noFill/>
          <a:ln>
            <a:noFill/>
          </a:ln>
        </p:spPr>
        <p:txBody>
          <a:bodyPr anchorCtr="0" anchor="t" bIns="91425" lIns="91425" spcFirstLastPara="1" rIns="91425" wrap="square" tIns="91425">
            <a:noAutofit/>
          </a:bodyPr>
          <a:lstStyle/>
          <a:p>
            <a:pPr indent="457200" lvl="0" marL="0" rtl="0" algn="l">
              <a:lnSpc>
                <a:spcPct val="150000"/>
              </a:lnSpc>
              <a:spcBef>
                <a:spcPts val="0"/>
              </a:spcBef>
              <a:spcAft>
                <a:spcPts val="0"/>
              </a:spcAft>
              <a:buNone/>
            </a:pPr>
            <a:r>
              <a:rPr lang="en">
                <a:latin typeface="Times New Roman"/>
                <a:ea typeface="Times New Roman"/>
                <a:cs typeface="Times New Roman"/>
                <a:sym typeface="Times New Roman"/>
              </a:rPr>
              <a:t>GIS manages and analyze data, and can determine patterns, relationships, and situation that help users make intellectual decisions. GIS enhance the way people modify and approach geographic information such as maps. People been using GIS maps for numerous of years. GIS maps helps users exploit their work and organization on the internet. Maps gives a basic setting since they are both creative and analytical. They sustain a general appearance, coherence, and structure to the world. Maps enable you to explore your information and to uncover and clarify patterns. “GIS allows students to collect and visualize authoritative data about the question of interest, adding their own data to the map before performing a wide range of analyses on the data in question.”</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uses GIS tools?</a:t>
            </a:r>
            <a:endParaRPr/>
          </a:p>
        </p:txBody>
      </p:sp>
      <p:sp>
        <p:nvSpPr>
          <p:cNvPr id="83" name="Google Shape;83;p16"/>
          <p:cNvSpPr txBox="1"/>
          <p:nvPr/>
        </p:nvSpPr>
        <p:spPr>
          <a:xfrm>
            <a:off x="312350" y="1478500"/>
            <a:ext cx="8520600" cy="3540000"/>
          </a:xfrm>
          <a:prstGeom prst="rect">
            <a:avLst/>
          </a:prstGeom>
          <a:noFill/>
          <a:ln>
            <a:noFill/>
          </a:ln>
        </p:spPr>
        <p:txBody>
          <a:bodyPr anchorCtr="0" anchor="t" bIns="91425" lIns="91425" spcFirstLastPara="1" rIns="91425" wrap="square" tIns="91425">
            <a:noAutofit/>
          </a:bodyPr>
          <a:lstStyle/>
          <a:p>
            <a:pPr indent="457200" lvl="0" marL="0" rtl="0" algn="l">
              <a:lnSpc>
                <a:spcPct val="150000"/>
              </a:lnSpc>
              <a:spcBef>
                <a:spcPts val="0"/>
              </a:spcBef>
              <a:spcAft>
                <a:spcPts val="0"/>
              </a:spcAft>
              <a:buNone/>
            </a:pPr>
            <a:r>
              <a:rPr lang="en">
                <a:latin typeface="Times New Roman"/>
                <a:ea typeface="Times New Roman"/>
                <a:cs typeface="Times New Roman"/>
                <a:sym typeface="Times New Roman"/>
              </a:rPr>
              <a:t>Geographical Imagery Systems (GIS) are used in hundreds of ways in today's world. Schools across the world use GIS in ways that enhance the learning environment, such as creating interactive maps that help students better understand subjects as math, environmental science, and history. The use of GIS related tools and resources so teachers can better help students improve “spatial analysis and critical-thinking skills” that “prepare young minds to succeed in course work, further education, and life”. GIS is also used in a wide range of fields such as health, government, and telecommunications.</a:t>
            </a:r>
            <a:endParaRPr>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230200"/>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Teaching with GIS and Remote Sensing/Geoscience</a:t>
            </a:r>
            <a:endParaRPr/>
          </a:p>
        </p:txBody>
      </p:sp>
      <p:sp>
        <p:nvSpPr>
          <p:cNvPr id="89" name="Google Shape;89;p17"/>
          <p:cNvSpPr txBox="1"/>
          <p:nvPr/>
        </p:nvSpPr>
        <p:spPr>
          <a:xfrm>
            <a:off x="312350" y="1478500"/>
            <a:ext cx="8520600" cy="3540000"/>
          </a:xfrm>
          <a:prstGeom prst="rect">
            <a:avLst/>
          </a:prstGeom>
          <a:noFill/>
          <a:ln>
            <a:noFill/>
          </a:ln>
        </p:spPr>
        <p:txBody>
          <a:bodyPr anchorCtr="0" anchor="t" bIns="91425" lIns="91425" spcFirstLastPara="1" rIns="91425" wrap="square" tIns="91425">
            <a:noAutofit/>
          </a:bodyPr>
          <a:lstStyle/>
          <a:p>
            <a:pPr indent="457200" lvl="0" marL="0" marR="0" rtl="0" algn="l">
              <a:lnSpc>
                <a:spcPct val="150000"/>
              </a:lnSpc>
              <a:spcBef>
                <a:spcPts val="0"/>
              </a:spcBef>
              <a:spcAft>
                <a:spcPts val="0"/>
              </a:spcAft>
              <a:buNone/>
            </a:pPr>
            <a:r>
              <a:rPr lang="en">
                <a:highlight>
                  <a:srgbClr val="FFFFFF"/>
                </a:highlight>
                <a:latin typeface="Times New Roman"/>
                <a:ea typeface="Times New Roman"/>
                <a:cs typeface="Times New Roman"/>
                <a:sym typeface="Times New Roman"/>
              </a:rPr>
              <a:t>Teaching with GIS “allows geoscience students to work directly with data in the field and classroom and to develop and refine their spatial reasoning skills.”  By integrating GIS into geoscience courses, students are presented an opportunity to perceive the data </a:t>
            </a:r>
            <a:r>
              <a:rPr lang="en">
                <a:latin typeface="Times New Roman"/>
                <a:ea typeface="Times New Roman"/>
                <a:cs typeface="Times New Roman"/>
                <a:sym typeface="Times New Roman"/>
              </a:rPr>
              <a:t>being constructed from the environment around them as well as establish the </a:t>
            </a:r>
            <a:r>
              <a:rPr lang="en">
                <a:latin typeface="Times New Roman"/>
                <a:ea typeface="Times New Roman"/>
                <a:cs typeface="Times New Roman"/>
                <a:sym typeface="Times New Roman"/>
              </a:rPr>
              <a:t>correlations</a:t>
            </a:r>
            <a:r>
              <a:rPr lang="en">
                <a:latin typeface="Times New Roman"/>
                <a:ea typeface="Times New Roman"/>
                <a:cs typeface="Times New Roman"/>
                <a:sym typeface="Times New Roman"/>
              </a:rPr>
              <a:t> between the data and reality.</a:t>
            </a:r>
            <a:endParaRPr>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Methodology</a:t>
            </a:r>
            <a:endParaRPr/>
          </a:p>
        </p:txBody>
      </p:sp>
      <p:sp>
        <p:nvSpPr>
          <p:cNvPr id="95" name="Google Shape;95;p18"/>
          <p:cNvSpPr txBox="1"/>
          <p:nvPr/>
        </p:nvSpPr>
        <p:spPr>
          <a:xfrm>
            <a:off x="312350" y="1478500"/>
            <a:ext cx="8520600" cy="3540000"/>
          </a:xfrm>
          <a:prstGeom prst="rect">
            <a:avLst/>
          </a:prstGeom>
          <a:noFill/>
          <a:ln>
            <a:noFill/>
          </a:ln>
        </p:spPr>
        <p:txBody>
          <a:bodyPr anchorCtr="0" anchor="t" bIns="91425" lIns="91425" spcFirstLastPara="1" rIns="91425" wrap="square" tIns="91425">
            <a:noAutofit/>
          </a:bodyPr>
          <a:lstStyle/>
          <a:p>
            <a:pPr indent="457200" lvl="0" marL="0" rtl="0" algn="l">
              <a:lnSpc>
                <a:spcPct val="150000"/>
              </a:lnSpc>
              <a:spcBef>
                <a:spcPts val="0"/>
              </a:spcBef>
              <a:spcAft>
                <a:spcPts val="0"/>
              </a:spcAft>
              <a:buNone/>
            </a:pPr>
            <a:r>
              <a:rPr lang="en">
                <a:latin typeface="Times New Roman"/>
                <a:ea typeface="Times New Roman"/>
                <a:cs typeface="Times New Roman"/>
                <a:sym typeface="Times New Roman"/>
              </a:rPr>
              <a:t>When a user uses the web GIS, it will allow the user to share data universally; in addition, GIS provide usage and access of their tools on smartphones and tablets. </a:t>
            </a:r>
            <a:r>
              <a:rPr lang="en">
                <a:latin typeface="Times New Roman"/>
                <a:ea typeface="Times New Roman"/>
                <a:cs typeface="Times New Roman"/>
                <a:sym typeface="Times New Roman"/>
              </a:rPr>
              <a:t>With t</a:t>
            </a:r>
            <a:r>
              <a:rPr lang="en">
                <a:latin typeface="Times New Roman"/>
                <a:ea typeface="Times New Roman"/>
                <a:cs typeface="Times New Roman"/>
                <a:sym typeface="Times New Roman"/>
              </a:rPr>
              <a:t>he use of the web-based GIS tools, the already established </a:t>
            </a:r>
            <a:r>
              <a:rPr lang="en">
                <a:latin typeface="Times New Roman"/>
                <a:ea typeface="Times New Roman"/>
                <a:cs typeface="Times New Roman"/>
                <a:sym typeface="Times New Roman"/>
              </a:rPr>
              <a:t>education</a:t>
            </a:r>
            <a:r>
              <a:rPr lang="en">
                <a:latin typeface="Times New Roman"/>
                <a:ea typeface="Times New Roman"/>
                <a:cs typeface="Times New Roman"/>
                <a:sym typeface="Times New Roman"/>
              </a:rPr>
              <a:t> </a:t>
            </a:r>
            <a:r>
              <a:rPr lang="en">
                <a:latin typeface="Times New Roman"/>
                <a:ea typeface="Times New Roman"/>
                <a:cs typeface="Times New Roman"/>
                <a:sym typeface="Times New Roman"/>
              </a:rPr>
              <a:t>for</a:t>
            </a:r>
            <a:r>
              <a:rPr lang="en">
                <a:latin typeface="Times New Roman"/>
                <a:ea typeface="Times New Roman"/>
                <a:cs typeface="Times New Roman"/>
                <a:sym typeface="Times New Roman"/>
              </a:rPr>
              <a:t> individual classes </a:t>
            </a:r>
            <a:r>
              <a:rPr lang="en">
                <a:latin typeface="Times New Roman"/>
                <a:ea typeface="Times New Roman"/>
                <a:cs typeface="Times New Roman"/>
                <a:sym typeface="Times New Roman"/>
              </a:rPr>
              <a:t>are able to be provided for students in K-12</a:t>
            </a:r>
            <a:r>
              <a:rPr lang="en">
                <a:latin typeface="Times New Roman"/>
                <a:ea typeface="Times New Roman"/>
                <a:cs typeface="Times New Roman"/>
                <a:sym typeface="Times New Roman"/>
              </a:rPr>
              <a:t>. Preparing students for early college with the assistance of GIS, introduces the students to more STEM related areas of research, and provides a higher awareness of these subjects. The tools that have been applied have been shown to not only “enhance teacher awareness”, but also “allow them to best communicate and demonstrate geographical awareness and capabilities that even simple spatial analysis might bring about topics dealing with population, history, and other areas.”</a:t>
            </a:r>
            <a:endParaRPr>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Website</a:t>
            </a:r>
            <a:endParaRPr/>
          </a:p>
        </p:txBody>
      </p:sp>
      <p:sp>
        <p:nvSpPr>
          <p:cNvPr id="101" name="Google Shape;101;p19"/>
          <p:cNvSpPr txBox="1"/>
          <p:nvPr/>
        </p:nvSpPr>
        <p:spPr>
          <a:xfrm>
            <a:off x="312350" y="1478500"/>
            <a:ext cx="8520600" cy="3540000"/>
          </a:xfrm>
          <a:prstGeom prst="rect">
            <a:avLst/>
          </a:prstGeom>
          <a:noFill/>
          <a:ln>
            <a:noFill/>
          </a:ln>
        </p:spPr>
        <p:txBody>
          <a:bodyPr anchorCtr="0" anchor="t" bIns="91425" lIns="91425" spcFirstLastPara="1" rIns="91425" wrap="square" tIns="91425">
            <a:noAutofit/>
          </a:bodyPr>
          <a:lstStyle/>
          <a:p>
            <a:pPr indent="457200" lvl="0" marL="0" rtl="0" algn="l">
              <a:lnSpc>
                <a:spcPct val="150000"/>
              </a:lnSpc>
              <a:spcBef>
                <a:spcPts val="0"/>
              </a:spcBef>
              <a:spcAft>
                <a:spcPts val="0"/>
              </a:spcAft>
              <a:buNone/>
            </a:pPr>
            <a:r>
              <a:t/>
            </a:r>
            <a:endParaRPr>
              <a:latin typeface="Times New Roman"/>
              <a:ea typeface="Times New Roman"/>
              <a:cs typeface="Times New Roman"/>
              <a:sym typeface="Times New Roman"/>
            </a:endParaRPr>
          </a:p>
        </p:txBody>
      </p:sp>
      <p:pic>
        <p:nvPicPr>
          <p:cNvPr id="102" name="Google Shape;102;p19"/>
          <p:cNvPicPr preferRelativeResize="0"/>
          <p:nvPr/>
        </p:nvPicPr>
        <p:blipFill>
          <a:blip r:embed="rId3">
            <a:alphaModFix/>
          </a:blip>
          <a:stretch>
            <a:fillRect/>
          </a:stretch>
        </p:blipFill>
        <p:spPr>
          <a:xfrm>
            <a:off x="191975" y="2040350"/>
            <a:ext cx="4333224" cy="2006900"/>
          </a:xfrm>
          <a:prstGeom prst="rect">
            <a:avLst/>
          </a:prstGeom>
          <a:noFill/>
          <a:ln>
            <a:noFill/>
          </a:ln>
        </p:spPr>
      </p:pic>
      <p:sp>
        <p:nvSpPr>
          <p:cNvPr id="103" name="Google Shape;103;p19"/>
          <p:cNvSpPr txBox="1"/>
          <p:nvPr>
            <p:ph idx="2" type="body"/>
          </p:nvPr>
        </p:nvSpPr>
        <p:spPr>
          <a:xfrm>
            <a:off x="4664025" y="1505700"/>
            <a:ext cx="3999900" cy="307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rPr lang="en"/>
              <a:t>To make it user friendly for both teachers and students</a:t>
            </a:r>
            <a:endParaRPr/>
          </a:p>
          <a:p>
            <a:pPr indent="0" lvl="0" marL="0" rtl="0" algn="l">
              <a:spcBef>
                <a:spcPts val="1600"/>
              </a:spcBef>
              <a:spcAft>
                <a:spcPts val="0"/>
              </a:spcAft>
              <a:buNone/>
            </a:pPr>
            <a:r>
              <a:rPr lang="en"/>
              <a:t>Modernize the pre-existing tutorials to better fit today’s technology</a:t>
            </a:r>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Code</a:t>
            </a:r>
            <a:endParaRPr/>
          </a:p>
        </p:txBody>
      </p:sp>
      <p:sp>
        <p:nvSpPr>
          <p:cNvPr id="109" name="Google Shape;109;p20"/>
          <p:cNvSpPr txBox="1"/>
          <p:nvPr/>
        </p:nvSpPr>
        <p:spPr>
          <a:xfrm>
            <a:off x="312350" y="1478500"/>
            <a:ext cx="3592200" cy="3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The code featured here is contained in the style.css file. CSS is used to define styles within web pages, including design, layout and variations in display for different devices and screen sizes. </a:t>
            </a:r>
            <a:r>
              <a:rPr lang="en">
                <a:latin typeface="Times New Roman"/>
                <a:ea typeface="Times New Roman"/>
                <a:cs typeface="Times New Roman"/>
                <a:sym typeface="Times New Roman"/>
              </a:rPr>
              <a:t>Condensing all of these attribute settings into a single file helps keep everything organized.</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Roboto"/>
              <a:ea typeface="Roboto"/>
              <a:cs typeface="Roboto"/>
              <a:sym typeface="Roboto"/>
            </a:endParaRPr>
          </a:p>
        </p:txBody>
      </p:sp>
      <p:pic>
        <p:nvPicPr>
          <p:cNvPr id="110" name="Google Shape;110;p20"/>
          <p:cNvPicPr preferRelativeResize="0"/>
          <p:nvPr/>
        </p:nvPicPr>
        <p:blipFill>
          <a:blip r:embed="rId3">
            <a:alphaModFix/>
          </a:blip>
          <a:stretch>
            <a:fillRect/>
          </a:stretch>
        </p:blipFill>
        <p:spPr>
          <a:xfrm>
            <a:off x="4241900" y="1729250"/>
            <a:ext cx="4591050" cy="3038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1"/>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Code contd.</a:t>
            </a:r>
            <a:endParaRPr/>
          </a:p>
        </p:txBody>
      </p:sp>
      <p:sp>
        <p:nvSpPr>
          <p:cNvPr id="116" name="Google Shape;116;p21"/>
          <p:cNvSpPr txBox="1"/>
          <p:nvPr/>
        </p:nvSpPr>
        <p:spPr>
          <a:xfrm>
            <a:off x="312350" y="1478500"/>
            <a:ext cx="3415200" cy="354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This partial piece of code refers to the menu bar located at the top of the webpage. This contains the “Courses” tab which houses the links for each individual tutorial. It also contains links to download MultiSpec and QGIS, both of which are required for the tutorials.</a:t>
            </a:r>
            <a:endParaRPr>
              <a:latin typeface="Times New Roman"/>
              <a:ea typeface="Times New Roman"/>
              <a:cs typeface="Times New Roman"/>
              <a:sym typeface="Times New Roman"/>
            </a:endParaRPr>
          </a:p>
        </p:txBody>
      </p:sp>
      <p:pic>
        <p:nvPicPr>
          <p:cNvPr id="117" name="Google Shape;117;p21"/>
          <p:cNvPicPr preferRelativeResize="0"/>
          <p:nvPr/>
        </p:nvPicPr>
        <p:blipFill>
          <a:blip r:embed="rId3">
            <a:alphaModFix/>
          </a:blip>
          <a:stretch>
            <a:fillRect/>
          </a:stretch>
        </p:blipFill>
        <p:spPr>
          <a:xfrm>
            <a:off x="4005254" y="1363974"/>
            <a:ext cx="4827071" cy="34174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